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B7022C-5D8E-489C-824A-9B059A9AF60C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DA5DC11-B17C-42E1-B7D4-BCBF351F18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Ch.6 Ratios and Proportions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an understanding of</a:t>
            </a:r>
          </a:p>
          <a:p>
            <a:r>
              <a:rPr lang="en-US" dirty="0" smtClean="0"/>
              <a:t>And apply proportionality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Assignment: text pg. 301-302 #10-28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pg. 299-300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3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decimal system of measurement</a:t>
            </a:r>
          </a:p>
          <a:p>
            <a:r>
              <a:rPr lang="en-US" dirty="0" smtClean="0"/>
              <a:t>Bases: Meter, Gram, Liter</a:t>
            </a:r>
          </a:p>
          <a:p>
            <a:r>
              <a:rPr lang="en-US" dirty="0" smtClean="0"/>
              <a:t>Common prefixes: kilo-, </a:t>
            </a:r>
            <a:r>
              <a:rPr lang="en-US" dirty="0" err="1" smtClean="0"/>
              <a:t>centi</a:t>
            </a:r>
            <a:r>
              <a:rPr lang="en-US" dirty="0" smtClean="0"/>
              <a:t>-, </a:t>
            </a:r>
            <a:r>
              <a:rPr lang="en-US" dirty="0" err="1" smtClean="0"/>
              <a:t>milli</a:t>
            </a:r>
            <a:r>
              <a:rPr lang="en-US" dirty="0" smtClean="0"/>
              <a:t>-</a:t>
            </a:r>
          </a:p>
          <a:p>
            <a:r>
              <a:rPr lang="en-US" dirty="0" smtClean="0"/>
              <a:t>Each prefix stands for a place value</a:t>
            </a:r>
          </a:p>
          <a:p>
            <a:pPr marL="109728" indent="0">
              <a:buNone/>
            </a:pPr>
            <a:r>
              <a:rPr lang="en-US" sz="2000" dirty="0" smtClean="0"/>
              <a:t>Kilo-   </a:t>
            </a:r>
            <a:r>
              <a:rPr lang="en-US" sz="2000" dirty="0" err="1" smtClean="0"/>
              <a:t>hecto</a:t>
            </a:r>
            <a:r>
              <a:rPr lang="en-US" sz="2000" dirty="0" smtClean="0"/>
              <a:t>-   </a:t>
            </a:r>
            <a:r>
              <a:rPr lang="en-US" sz="2000" dirty="0" err="1" smtClean="0"/>
              <a:t>deka</a:t>
            </a:r>
            <a:r>
              <a:rPr lang="en-US" sz="2000" dirty="0" smtClean="0"/>
              <a:t>-   BASE   </a:t>
            </a:r>
            <a:r>
              <a:rPr lang="en-US" sz="2000" dirty="0" err="1" smtClean="0"/>
              <a:t>deci</a:t>
            </a:r>
            <a:r>
              <a:rPr lang="en-US" sz="2000" dirty="0" smtClean="0"/>
              <a:t>-   </a:t>
            </a:r>
            <a:r>
              <a:rPr lang="en-US" sz="2000" dirty="0" err="1" smtClean="0"/>
              <a:t>centi</a:t>
            </a:r>
            <a:r>
              <a:rPr lang="en-US" sz="2000" dirty="0" smtClean="0"/>
              <a:t>-   </a:t>
            </a:r>
            <a:r>
              <a:rPr lang="en-US" sz="2000" dirty="0" err="1" smtClean="0"/>
              <a:t>milli</a:t>
            </a:r>
            <a:r>
              <a:rPr lang="en-US" sz="2000" dirty="0" smtClean="0"/>
              <a:t>-</a:t>
            </a:r>
          </a:p>
          <a:p>
            <a:pPr marL="109728" indent="0">
              <a:buNone/>
            </a:pPr>
            <a:r>
              <a:rPr lang="en-US" sz="2000" dirty="0" smtClean="0"/>
              <a:t>1000    100       10         1       0.1      0.01    0.001</a:t>
            </a:r>
          </a:p>
          <a:p>
            <a:pPr marL="109728" indent="0">
              <a:buNone/>
            </a:pPr>
            <a:endParaRPr lang="en-US" sz="2000" dirty="0" smtClean="0"/>
          </a:p>
          <a:p>
            <a:r>
              <a:rPr lang="en-US" sz="2000" dirty="0" smtClean="0"/>
              <a:t>Move left to right multiply by 10</a:t>
            </a:r>
            <a:r>
              <a:rPr lang="en-US" sz="2000" baseline="30000" dirty="0" smtClean="0"/>
              <a:t>x</a:t>
            </a:r>
            <a:r>
              <a:rPr lang="en-US" sz="2000" dirty="0" smtClean="0"/>
              <a:t>  x= the number of places</a:t>
            </a:r>
          </a:p>
          <a:p>
            <a:r>
              <a:rPr lang="en-US" sz="2000" dirty="0" smtClean="0"/>
              <a:t>Move right to left divide by 10</a:t>
            </a:r>
            <a:r>
              <a:rPr lang="en-US" sz="2000" baseline="30000" dirty="0" smtClean="0"/>
              <a:t>x</a:t>
            </a:r>
            <a:r>
              <a:rPr lang="en-US" sz="2000" dirty="0" smtClean="0"/>
              <a:t>  </a:t>
            </a:r>
          </a:p>
          <a:p>
            <a:endParaRPr lang="en-US" sz="2000" dirty="0"/>
          </a:p>
          <a:p>
            <a:r>
              <a:rPr lang="en-US" sz="2000" dirty="0" smtClean="0"/>
              <a:t>OR move the decimal the number of places in that direction.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6-5 Metric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5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chart on page 306</a:t>
            </a:r>
          </a:p>
          <a:p>
            <a:endParaRPr lang="en-US" dirty="0"/>
          </a:p>
          <a:p>
            <a:r>
              <a:rPr lang="en-US" dirty="0" smtClean="0"/>
              <a:t>If you are changing from customary to metric, multiply by the number given.</a:t>
            </a:r>
          </a:p>
          <a:p>
            <a:endParaRPr lang="en-US" dirty="0"/>
          </a:p>
          <a:p>
            <a:r>
              <a:rPr lang="en-US" dirty="0" smtClean="0"/>
              <a:t>If you are changing from metric to customary, divide by the number given.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between</a:t>
            </a:r>
            <a:br>
              <a:rPr lang="en-US" dirty="0" smtClean="0"/>
            </a:br>
            <a:r>
              <a:rPr lang="en-US" dirty="0" smtClean="0"/>
              <a:t>       Customary and 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77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Assignment: text pg.307-308 #10-27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pg. 307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1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comparison of 2 quantities by division.</a:t>
            </a:r>
          </a:p>
          <a:p>
            <a:pPr lvl="1"/>
            <a:r>
              <a:rPr lang="en-US" dirty="0" smtClean="0"/>
              <a:t>a:b, a/b, a to b        4:3, 4/3, 4 to 3</a:t>
            </a:r>
          </a:p>
          <a:p>
            <a:pPr lvl="1"/>
            <a:r>
              <a:rPr lang="en-US" dirty="0" smtClean="0"/>
              <a:t>Ratios can express part to part, part to whole, or whole to part relationships</a:t>
            </a:r>
          </a:p>
          <a:p>
            <a:pPr lvl="1"/>
            <a:r>
              <a:rPr lang="en-US" dirty="0" smtClean="0"/>
              <a:t>Often written as fractions in simplest form</a:t>
            </a:r>
          </a:p>
          <a:p>
            <a:pPr lvl="1"/>
            <a:r>
              <a:rPr lang="en-US" dirty="0" smtClean="0"/>
              <a:t>Ratios that have the same value are called </a:t>
            </a:r>
            <a:r>
              <a:rPr lang="en-US" u="sng" dirty="0" smtClean="0"/>
              <a:t>equivalent ratios</a:t>
            </a:r>
            <a:endParaRPr lang="en-US" dirty="0"/>
          </a:p>
          <a:p>
            <a:pPr marL="57150" indent="0">
              <a:buNone/>
            </a:pPr>
            <a:r>
              <a:rPr lang="en-US" b="1" dirty="0" smtClean="0"/>
              <a:t>Write the ratio as a fraction in simplest form</a:t>
            </a:r>
          </a:p>
          <a:p>
            <a:pPr marL="57150" indent="0">
              <a:buNone/>
            </a:pPr>
            <a:r>
              <a:rPr lang="en-US" dirty="0" smtClean="0"/>
              <a:t>1) 6 boys to 4 girls	2) 8 students to 20 desks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6-1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examples and assignment: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Workbook pages 83-84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0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ratio that compares 2 quantities with different kinds of units.</a:t>
            </a:r>
          </a:p>
          <a:p>
            <a:r>
              <a:rPr lang="en-US" dirty="0" smtClean="0"/>
              <a:t>When a rate is simplified so that the denominator is 1, it is called a </a:t>
            </a:r>
            <a:r>
              <a:rPr lang="en-US" u="sng" dirty="0" smtClean="0"/>
              <a:t>Unit Rate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Useful to compare</a:t>
            </a:r>
          </a:p>
          <a:p>
            <a:r>
              <a:rPr lang="en-US" b="1" dirty="0" smtClean="0"/>
              <a:t>Find each unit rate</a:t>
            </a:r>
          </a:p>
          <a:p>
            <a:pPr marL="514350" indent="-514350">
              <a:buAutoNum type="arabicParenR"/>
            </a:pPr>
            <a:r>
              <a:rPr lang="en-US" dirty="0" smtClean="0"/>
              <a:t>$300 for 6 hours	2) 220 miles on 8 gallons</a:t>
            </a:r>
          </a:p>
          <a:p>
            <a:pPr marL="0" indent="0">
              <a:buNone/>
            </a:pPr>
            <a:r>
              <a:rPr lang="en-US" dirty="0" smtClean="0"/>
              <a:t>3) Which is the better buy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12 oz. for $3.28 or  16 oz. for $4.04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6-2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examples and assignment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Workbook pages 85-86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rate that describes how one quantity changes in relation to another.</a:t>
            </a:r>
          </a:p>
          <a:p>
            <a:pPr lvl="1"/>
            <a:r>
              <a:rPr lang="en-US" dirty="0" smtClean="0"/>
              <a:t>Usually expressed as a unit rate</a:t>
            </a:r>
          </a:p>
          <a:p>
            <a:r>
              <a:rPr lang="en-US" dirty="0" smtClean="0"/>
              <a:t>Example pg.293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6-3 Rate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4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rate of change between any two points on a line in a coordinate plane.</a:t>
            </a:r>
          </a:p>
          <a:p>
            <a:pPr marL="708660" lvl="1" indent="-342900">
              <a:buFont typeface="Wingdings" pitchFamily="2" charset="2"/>
              <a:buChar char="v"/>
            </a:pPr>
            <a:r>
              <a:rPr lang="en-US" dirty="0" smtClean="0"/>
              <a:t>Tells how steep the line is, it is constant</a:t>
            </a:r>
            <a:endParaRPr lang="en-US" dirty="0"/>
          </a:p>
          <a:p>
            <a:pPr marL="109728" indent="0">
              <a:buNone/>
            </a:pPr>
            <a:r>
              <a:rPr lang="en-US" sz="2000" b="1" dirty="0"/>
              <a:t>s</a:t>
            </a:r>
            <a:r>
              <a:rPr lang="en-US" sz="2000" b="1" dirty="0" smtClean="0"/>
              <a:t>lope = </a:t>
            </a:r>
            <a:r>
              <a:rPr lang="en-US" sz="2000" b="1" u="sng" dirty="0" smtClean="0"/>
              <a:t>change in y</a:t>
            </a:r>
            <a:r>
              <a:rPr lang="en-US" sz="2000" dirty="0" smtClean="0"/>
              <a:t>      vertical change (up, down)</a:t>
            </a:r>
          </a:p>
          <a:p>
            <a:pPr marL="109728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</a:t>
            </a:r>
            <a:r>
              <a:rPr lang="en-US" sz="2000" b="1" dirty="0" smtClean="0"/>
              <a:t>change in x     </a:t>
            </a:r>
            <a:r>
              <a:rPr lang="en-US" sz="2000" dirty="0" smtClean="0"/>
              <a:t>horizontal change (left, right)</a:t>
            </a:r>
          </a:p>
          <a:p>
            <a:pPr marL="109728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Examples page 296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Assignment Workbook pages 87-88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from one customary unit to another:</a:t>
            </a:r>
          </a:p>
          <a:p>
            <a:pPr lvl="1"/>
            <a:r>
              <a:rPr lang="en-US" dirty="0" smtClean="0"/>
              <a:t>Multiply from a larger unit to a smaller unit</a:t>
            </a:r>
          </a:p>
          <a:p>
            <a:pPr lvl="1"/>
            <a:r>
              <a:rPr lang="en-US" dirty="0" smtClean="0"/>
              <a:t>Divide from a smaller unit to a larger unit</a:t>
            </a:r>
          </a:p>
          <a:p>
            <a:endParaRPr lang="en-US" dirty="0"/>
          </a:p>
          <a:p>
            <a:r>
              <a:rPr lang="en-US" dirty="0" smtClean="0"/>
              <a:t>You could also multiply by using a conversion rate.</a:t>
            </a:r>
          </a:p>
          <a:p>
            <a:r>
              <a:rPr lang="en-US" dirty="0" smtClean="0"/>
              <a:t>For example  </a:t>
            </a:r>
            <a:r>
              <a:rPr lang="en-US" u="sng" dirty="0" smtClean="0"/>
              <a:t>6 </a:t>
            </a:r>
            <a:r>
              <a:rPr lang="en-US" u="sng" strike="sngStrike" dirty="0" smtClean="0"/>
              <a:t>feet</a:t>
            </a:r>
            <a:r>
              <a:rPr lang="en-US" dirty="0" smtClean="0"/>
              <a:t> x </a:t>
            </a:r>
            <a:r>
              <a:rPr lang="en-US" u="sng" dirty="0" smtClean="0"/>
              <a:t>12 inches</a:t>
            </a:r>
            <a:r>
              <a:rPr lang="en-US" dirty="0" smtClean="0"/>
              <a:t>  = 72 in.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  1          1 </a:t>
            </a:r>
            <a:r>
              <a:rPr lang="en-US" strike="sngStrike" dirty="0" smtClean="0"/>
              <a:t>foot</a:t>
            </a:r>
            <a:endParaRPr lang="en-US" strike="sngStrik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6-4 U.S. Customary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3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4343400" cy="539769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Length</a:t>
            </a:r>
          </a:p>
          <a:p>
            <a:pPr marL="109728" indent="0">
              <a:buNone/>
            </a:pPr>
            <a:r>
              <a:rPr lang="en-US" sz="2000" dirty="0" smtClean="0"/>
              <a:t>1 foot (</a:t>
            </a:r>
            <a:r>
              <a:rPr lang="en-US" sz="2000" dirty="0" err="1" smtClean="0"/>
              <a:t>ft</a:t>
            </a:r>
            <a:r>
              <a:rPr lang="en-US" sz="2000" dirty="0" smtClean="0"/>
              <a:t>) = 12 inches (in.)</a:t>
            </a:r>
          </a:p>
          <a:p>
            <a:pPr marL="109728" indent="0">
              <a:buNone/>
            </a:pPr>
            <a:r>
              <a:rPr lang="en-US" sz="2000" dirty="0" smtClean="0"/>
              <a:t>1 yard (</a:t>
            </a:r>
            <a:r>
              <a:rPr lang="en-US" sz="2000" dirty="0" err="1" smtClean="0"/>
              <a:t>yd</a:t>
            </a:r>
            <a:r>
              <a:rPr lang="en-US" sz="2000" dirty="0" smtClean="0"/>
              <a:t>) = 3 </a:t>
            </a:r>
            <a:r>
              <a:rPr lang="en-US" sz="2000" dirty="0" err="1" smtClean="0"/>
              <a:t>ft</a:t>
            </a:r>
            <a:r>
              <a:rPr lang="en-US" sz="2000" dirty="0" smtClean="0"/>
              <a:t> </a:t>
            </a:r>
          </a:p>
          <a:p>
            <a:pPr marL="109728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 = 36 in.</a:t>
            </a:r>
          </a:p>
          <a:p>
            <a:pPr marL="109728" indent="0">
              <a:buNone/>
            </a:pPr>
            <a:r>
              <a:rPr lang="en-US" sz="2000" dirty="0" smtClean="0"/>
              <a:t>1 mile (mi) = 5280 </a:t>
            </a:r>
            <a:r>
              <a:rPr lang="en-US" sz="2000" dirty="0" err="1" smtClean="0"/>
              <a:t>ft</a:t>
            </a:r>
            <a:r>
              <a:rPr lang="en-US" sz="2000" dirty="0" smtClean="0"/>
              <a:t> 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= 1760 </a:t>
            </a:r>
            <a:r>
              <a:rPr lang="en-US" sz="2000" dirty="0" err="1" smtClean="0"/>
              <a:t>yd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Weight</a:t>
            </a:r>
          </a:p>
          <a:p>
            <a:pPr marL="109728" indent="0">
              <a:buNone/>
            </a:pPr>
            <a:r>
              <a:rPr lang="en-US" sz="2000" dirty="0" smtClean="0"/>
              <a:t>1 pound (</a:t>
            </a:r>
            <a:r>
              <a:rPr lang="en-US" sz="2000" dirty="0" err="1" smtClean="0"/>
              <a:t>lb</a:t>
            </a:r>
            <a:r>
              <a:rPr lang="en-US" sz="2000" dirty="0" smtClean="0"/>
              <a:t>) = 16 ounces (</a:t>
            </a:r>
            <a:r>
              <a:rPr lang="en-US" sz="2000" dirty="0" err="1" smtClean="0"/>
              <a:t>oz</a:t>
            </a:r>
            <a:r>
              <a:rPr lang="en-US" sz="2000" dirty="0" smtClean="0"/>
              <a:t>)</a:t>
            </a:r>
          </a:p>
          <a:p>
            <a:pPr marL="109728" indent="0">
              <a:buNone/>
            </a:pPr>
            <a:r>
              <a:rPr lang="en-US" sz="2000" dirty="0" smtClean="0"/>
              <a:t>1 ton ( T ) = 2,000 </a:t>
            </a:r>
            <a:r>
              <a:rPr lang="en-US" sz="2000" dirty="0" err="1" smtClean="0"/>
              <a:t>lb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= 32,000 </a:t>
            </a:r>
            <a:r>
              <a:rPr lang="en-US" sz="2000" dirty="0" err="1" smtClean="0"/>
              <a:t>oz</a:t>
            </a: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495800" y="609600"/>
            <a:ext cx="4191000" cy="53976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Capacity</a:t>
            </a:r>
          </a:p>
          <a:p>
            <a:pPr marL="109728" indent="0">
              <a:buNone/>
            </a:pPr>
            <a:r>
              <a:rPr lang="en-US" sz="2000" dirty="0" smtClean="0"/>
              <a:t>1 cup (c) =8 fluid ounces (</a:t>
            </a:r>
            <a:r>
              <a:rPr lang="en-US" sz="2000" dirty="0" err="1" smtClean="0"/>
              <a:t>fl</a:t>
            </a:r>
            <a:r>
              <a:rPr lang="en-US" sz="2000" dirty="0" smtClean="0"/>
              <a:t> </a:t>
            </a:r>
            <a:r>
              <a:rPr lang="en-US" sz="2000" dirty="0" err="1" smtClean="0"/>
              <a:t>oz</a:t>
            </a:r>
            <a:r>
              <a:rPr lang="en-US" sz="2000" dirty="0" smtClean="0"/>
              <a:t>)</a:t>
            </a:r>
          </a:p>
          <a:p>
            <a:pPr marL="109728" indent="0">
              <a:buNone/>
            </a:pPr>
            <a:r>
              <a:rPr lang="en-US" sz="2000" dirty="0" smtClean="0"/>
              <a:t>1 pint (</a:t>
            </a:r>
            <a:r>
              <a:rPr lang="en-US" sz="2000" dirty="0" err="1" smtClean="0"/>
              <a:t>pt</a:t>
            </a:r>
            <a:r>
              <a:rPr lang="en-US" sz="2000" dirty="0" smtClean="0"/>
              <a:t>) = 2 c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= 16 </a:t>
            </a:r>
            <a:r>
              <a:rPr lang="en-US" sz="2000" dirty="0" err="1" smtClean="0"/>
              <a:t>fl</a:t>
            </a:r>
            <a:r>
              <a:rPr lang="en-US" sz="2000" dirty="0" smtClean="0"/>
              <a:t> </a:t>
            </a:r>
            <a:r>
              <a:rPr lang="en-US" sz="2000" dirty="0" err="1" smtClean="0"/>
              <a:t>oz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1 quart (</a:t>
            </a:r>
            <a:r>
              <a:rPr lang="en-US" sz="2000" dirty="0" err="1" smtClean="0"/>
              <a:t>qt</a:t>
            </a:r>
            <a:r>
              <a:rPr lang="en-US" sz="2000" dirty="0" smtClean="0"/>
              <a:t>) = 2 </a:t>
            </a:r>
            <a:r>
              <a:rPr lang="en-US" sz="2000" dirty="0" err="1" smtClean="0"/>
              <a:t>pt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= 4 c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= 32 </a:t>
            </a:r>
            <a:r>
              <a:rPr lang="en-US" sz="2000" dirty="0" err="1" smtClean="0"/>
              <a:t>fl</a:t>
            </a:r>
            <a:r>
              <a:rPr lang="en-US" sz="2000" dirty="0" smtClean="0"/>
              <a:t> </a:t>
            </a:r>
            <a:r>
              <a:rPr lang="en-US" sz="2000" dirty="0" err="1" smtClean="0"/>
              <a:t>oz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1 gallon (gal) = 4 </a:t>
            </a:r>
            <a:r>
              <a:rPr lang="en-US" sz="2000" dirty="0" err="1" smtClean="0"/>
              <a:t>qt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= 8 </a:t>
            </a:r>
            <a:r>
              <a:rPr lang="en-US" sz="2000" dirty="0" err="1" smtClean="0"/>
              <a:t>pt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= 16 c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= 128 </a:t>
            </a:r>
            <a:r>
              <a:rPr lang="en-US" sz="2000" dirty="0" err="1" smtClean="0"/>
              <a:t>fl</a:t>
            </a:r>
            <a:r>
              <a:rPr lang="en-US" sz="2000" dirty="0" smtClean="0"/>
              <a:t> </a:t>
            </a:r>
            <a:r>
              <a:rPr lang="en-US" sz="2000" dirty="0" err="1" smtClean="0"/>
              <a:t>oz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3016</TotalTime>
  <Words>477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Horizon</vt:lpstr>
      <vt:lpstr>Ch.6 Ratios and Proportions</vt:lpstr>
      <vt:lpstr>6-1 Ratios</vt:lpstr>
      <vt:lpstr>PowerPoint Presentation</vt:lpstr>
      <vt:lpstr>6-2 Rates</vt:lpstr>
      <vt:lpstr>PowerPoint Presentation</vt:lpstr>
      <vt:lpstr>6-3 Rate of Change</vt:lpstr>
      <vt:lpstr>Slope</vt:lpstr>
      <vt:lpstr>6-4 U.S. Customary units</vt:lpstr>
      <vt:lpstr>Coversions</vt:lpstr>
      <vt:lpstr>Examples pg. 299-300</vt:lpstr>
      <vt:lpstr>6-5 Metric units</vt:lpstr>
      <vt:lpstr>Converting between        Customary and Metric</vt:lpstr>
      <vt:lpstr>Examples pg. 307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Ch.6 Ratios and Proportions</dc:title>
  <dc:creator>Joel Richman</dc:creator>
  <cp:lastModifiedBy>Joel Richman</cp:lastModifiedBy>
  <cp:revision>14</cp:revision>
  <dcterms:created xsi:type="dcterms:W3CDTF">2011-11-30T17:18:14Z</dcterms:created>
  <dcterms:modified xsi:type="dcterms:W3CDTF">2011-12-02T19:35:13Z</dcterms:modified>
</cp:coreProperties>
</file>